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6"/>
  </p:notesMasterIdLst>
  <p:sldIdLst>
    <p:sldId id="256" r:id="rId2"/>
    <p:sldId id="261" r:id="rId3"/>
    <p:sldId id="257" r:id="rId4"/>
    <p:sldId id="258" r:id="rId5"/>
    <p:sldId id="271" r:id="rId6"/>
    <p:sldId id="260" r:id="rId7"/>
    <p:sldId id="263" r:id="rId8"/>
    <p:sldId id="273" r:id="rId9"/>
    <p:sldId id="276" r:id="rId10"/>
    <p:sldId id="277" r:id="rId11"/>
    <p:sldId id="265" r:id="rId12"/>
    <p:sldId id="278" r:id="rId13"/>
    <p:sldId id="279" r:id="rId14"/>
    <p:sldId id="262" r:id="rId15"/>
    <p:sldId id="280" r:id="rId16"/>
    <p:sldId id="264" r:id="rId17"/>
    <p:sldId id="274" r:id="rId18"/>
    <p:sldId id="272" r:id="rId19"/>
    <p:sldId id="27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8B75"/>
    <a:srgbClr val="BBE0C0"/>
    <a:srgbClr val="A5D6AB"/>
    <a:srgbClr val="A9D4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357"/>
    <p:restoredTop sz="80138"/>
  </p:normalViewPr>
  <p:slideViewPr>
    <p:cSldViewPr snapToGrid="0">
      <p:cViewPr>
        <p:scale>
          <a:sx n="69" d="100"/>
          <a:sy n="69" d="100"/>
        </p:scale>
        <p:origin x="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3:25.9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491 431 24575,'0'47'0,"0"-2"0,0 8 0,0 1 0,0-1 0,0 0 0,0 4 0,0-20 0,-8-2 0,5-11 0,-9-5 0,11-7 0,-6-4 0,6 0 0,-3 0 0,4 0 0,0-1 0,0 1 0,0 9 0,-4 3 0,3 4 0,-8 4 0,4-9 0,-1 4 0,-1-9 0,6 3 0,-7-8 0,7 3 0,-5-7 0,1-2 0,-2-3 0,-1 0 0,0 0 0,0 0 0,0-7 0,0 2 0,0-7 0,3-1 0,-2 0 0,6-1 0,-8-3 0,8 4 0,-3-1 0,0-14 0,2 0 0,-2-14 0,4-15 0,0-4 0,0-6 0,0-23-573,0 10 573,0 28 0,0 1 0,0-26 0,6-13 0,0 21 0,12-7 0,-5 18 0,3 14 0,-7 14 0,1 7 0,-2 9 573,1 5-573,-1 5 0,0 4 0,0 0 0,0 0 0,-1 0 0,-3 4 0,-1 1 0,-3 3 0,0 4 0,0 19 0,0 17 0,0 19 0,-12 25-711,2-40 0,-3 2 711,-8 8 0,-3 2 0,-2 3 0,-2 1 0,2 0 0,-1 0 0,-3 1 0,1-2 0,10-16 0,1-1-166,-6 5 0,1-2 166,-9 16 0,1 0 0,7-12 0,9-26 0,5-2 1397,5-15-1397,1-2 357,4-11-357,0-13 0,9-8 0,3-18 0,14-1 0,11-20 0,8-6-604,8-15 604,1 0 0,-14 9 0,9-6 0,-16 9 0,10-2-25,-13 12 25,-2 8 0,-8 13 0,-4 7 0,-3 11 0,-4 7 603,-5 14-603,0 9 26,-10 24-26,-11 18 0,-17 16 0,12-23 0,-3 1 0,-7 3 0,0 1 0,2 4 0,1-2 0,1-7 0,1-1 0,-1 3 0,1-2 0,-16 19 0,-4 12 0,13-30 0,11-5 0,10-22 0,4 2 0,4-13 0,1-4 0,4-5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45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24575,'3'0'0,"0"0"0,-1 0 0,1 0 0,-1 0 0,0 0 0,0 0 0,0 0 0,0 0 0,0 0 0,0 0 0,1 0 0,-1 0 0,0 0 0,0 0 0,0 0 0,1 0 0,-1 0 0,0 0 0,0 0 0,1 0 0,-1 0 0,0 0 0,0 0 0,0 0 0,0 0 0,0 0 0,1 0 0,-1 0 0,0 1 0,0-1 0,0 2 0,0-1 0,0 0 0,1-1 0,-1 0 0,0 0 0,-1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53.2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 9 24575,'4'0'0,"-1"0"0,0 0 0,0 0 0,0 0 0,1 0 0,-1 0 0,0 0 0,-1 0 0,1 0 0,-1 0 0,0 0 0,0 0 0,1 0 0,-1 0 0,0 0 0,0 0 0,0 0 0,0 0 0,0 0 0,1 0 0,-1 0 0,0 0 0,0 0 0,0 0 0,0 0 0,0 0 0,1 0 0,-1 0 0,0 0 0,0 0 0,0 0 0,0 0 0,-1 0 0,-4 0 0,2-1 0,-3 1 0,2-1 0,0 1 0,0 0 0,0 0 0,0 0 0,0 0 0,-1 0 0,1 0 0,0 0 0,0 0 0,0 0 0,0 0 0,0 0 0,0 0 0,0 0 0,-1 0 0,1 0 0,0 0 0,0 0 0,0 0 0,-1 0 0,0 0 0,0 0 0,1-2 0,0 1 0,0-1 0,0 2 0,-1 0 0,2-1 0,-1 1 0,1-1 0,0 2 0,4-1 0,-1 1 0,3-1 0,-3 0 0,0 0 0,1 0 0,-1 0 0,0 0 0,0 0 0,1 0 0,-1 0 0,0 0 0,0 0 0,1 0 0,-1 0 0,0 0 0,0 0 0,1 0 0,-1 0 0,0 0 0,0 0 0,0 0 0,0 0 0,0 1 0,-1-1 0,1 2 0,0-1 0,-1 1 0,1-2 0,-2 2 0,2-2 0,-1 2 0,1-2 0,-1 1 0,-4-1 0,1 0 0,-4 0 0,4 0 0,-2-1 0,2 1 0,0-1 0,-1 1 0,1-1 0,0 1 0,-1-1 0,1 1 0,0 0 0,0 0 0,0 0 0,0 0 0,0 0 0,-1 0 0,1 0 0,0 0 0,0 0 0,0 0 0,0 0 0,-1 0 0,1 0 0,0 0 0,0 0 0,0 0 0,0 0 0,0 0 0,-1 0 0,1 0 0,0 0 0,0-1 0,0 0 0,0 0 0,1 0 0,0 1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5:3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1 384 24575,'4'0'0,"4"0"0,-1-4 0,2 2 0,2-5 0,-2 3 0,0-1 0,0 1 0,-4 1 0,0 0 0,-2 1 0,0-1 0,0 3 0,0-1 0,-2-1 0,2 1 0,-1-1 0,0-1 0,2 0 0,-1-1 0,2 1 0,-2 0 0,2 2 0,-2-2 0,0 1 0,0-1 0,0 3 0,-2-3 0,2 3 0,-1-4 0,1 3 0,0-2 0,0 3 0,-1-2 0,0 2 0,0-1 0,1-1 0,-1 1 0,1-2 0,0 0 0,2-1 0,0 0 0,2 0 0,-2-1 0,0 2 0,-2 0 0,0 1 0,0 1 0,0-1 0,0 2 0,0-1 0,0-2 0,0 2 0,0-4 0,0 5 0,0-3 0,0 3 0,0-3 0,0 3 0,0-1 0,0-1 0,0 1 0,0-4 0,1 1 0,2-2 0,-1 2 0,0-1 0,-1 2 0,0 0 0,0 1 0,-1 1 0,-1 0 0,1-1 0,-2-1 0,6 0 0,-2-2 0,4 1 0,-2-2 0,-2 2 0,1-1 0,-2 2 0,0 1 0,-1 1 0,-1-1 0,1 2 0,-2-3 0,2 2 0,2-2 0,0-1 0,3-1 0,9-5 0,-5 3 0,4-3 0,-9 7 0,-2 1 0,0-1 0,-2 3 0,0-2 0,-2 1 0,2-1 0,-1-1 0,2 0 0,1-2 0,2 2 0,0-2 0,0 0 0,-1 1 0,-1-1 0,0 3 0,-2 0 0,0 1 0,-1-2 0,-1 2 0,1-1 0,-2 0 0,2 0 0,0-3 0,1 0 0,2-1 0,-1-1 0,3-2 0,-2 2 0,0 0 0,0 0 0,-2 4 0,0-2 0,0 3 0,-1 0 0,-2 1 0,-3 0 0,1 1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5:35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0 252 24575,'6'-1'0,"1"0"0,-1-2 0,-1 1 0,2-1 0,-4 1 0,2 1 0,-2-1 0,0 2 0,0-1 0,-1-1 0,0 2 0,0-3 0,1 2 0,0-2 0,2 1 0,-2-1 0,3 1 0,-2-1 0,1 0 0,-2 1 0,0 1 0,0-1 0,0 2 0,-2-3 0,2 3 0,-1-1 0,1 1 0,-2-1 0,2 0 0,-2-1 0,2 1 0,0-1 0,0 0 0,0 0 0,0-1 0,0 3 0,0-3 0,0 3 0,-1-3 0,1 3 0,-2-1 0,2 1 0,0-2 0,0 2 0,0-3 0,0 3 0,0-3 0,0 3 0,0-3 0,0 3 0,0-3 0,0 3 0,-2-3 0,2 3 0,-3-3 0,3 3 0,-2-1 0,2-1 0,0 2 0,0-3 0,0 3 0,0-3 0,0 2 0,0-1 0,0-1 0,0 3 0,0-2 0,0 1 0,0 1 0,0-3 0,0 2 0,0-1 0,0-1 0,0 1 0,0-1 0,2 0 0,-2 1 0,2-1 0,-2 3 0,0-3 0,0 3 0,0-3 0,0 2 0,0-1 0,0-2 0,2 1 0,0-1 0,0 0 0,1 1 0,-2 0 0,1 0 0,-2 1 0,0 0 0,0 1 0,-2-1 0,2 1 0,0-2 0,0 2 0,1-2 0,0 0 0,0-1 0,0 1 0,0 1 0,-1 0 0,0 0 0,1 0 0,-1-1 0,0 2 0,0-1 0,0-1 0,1 1 0,0-1 0,2-2 0,-2 2 0,2-2 0,-3 2 0,2 0 0,-2 1 0,0-1 0,0 1 0,0 1 0,-1-2 0,-1-1 0,-1 0 0,0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5:40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0 180 24575,'5'0'0,"-1"0"0,-1-2 0,-1 2 0,1-1 0,0 1 0,0 0 0,-1-2 0,0 2 0,0-1 0,1 1 0,-1-2 0,1 2 0,-2-1 0,2 1 0,0 0 0,-1-2 0,0 2 0,0-1 0,1 1 0,-2-2 0,2 2 0,-1-1 0,-1-1 0,2 2 0,-3-3 0,3 3 0,-2-2 0,2 1 0,0 1 0,-2-3 0,2 3 0,-3-3 0,3 3 0,-1-1 0,-1-1 0,2 2 0,-2-2 0,1 1 0,1 1 0,-3-3 0,3 3 0,-2-3 0,2 3 0,0-3 0,0 3 0,-1-2 0,0 1 0,0 0 0,-1 0 0,2 0 0,-3-1 0,3 1 0,-1 0 0,-1 0 0,2 1 0,-1-2 0,-1 1 0,2 1 0,-3-3 0,3 2 0,-2 0 0,1 0 0,1 0 0,-2 0 0,2 0 0,0-1 0,0-1 0,0 0 0,0 2 0,-2-2 0,2 3 0,-1-3 0,1 3 0,0-3 0,0 1 0,0-1 0,0 2 0,0-2 0,0 1 0,0 1 0,-2-2 0,2 1 0,-1 0 0,1 0 0,0 0 0,-1-1 0,0 0 0,0 1 0,1-1 0,0 2 0,0-2 0,0 1 0,0-1 0,0 2 0,0-1 0,-2-1 0,2 3 0,-1-3 0,1 2 0,0-3 0,0 1 0,2 0 0,-2 0 0,3 0 0,0-1 0,0 1 0,-1 0 0,0-1 0,-2 1 0,0 2 0,0-2 0,0 3 0,0-2 0,-1 1 0,-1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3:36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3905 24575,'4'-30'0,"1"3"0,2 15 0,-2-5 0,4 5 0,-2-8 0,3 2 0,1-3 0,-1 3 0,0-2 0,0 2 0,1-6 0,-1 2 0,1-2 0,0 0 0,-1 3 0,1-3 0,-1 6 0,0 0 0,-3 4 0,2 2 0,-4-1 0,3 3 0,-3-1 0,1 2 0,1 1 0,-3-1 0,5 0 0,-5 0 0,3 3 0,-1-3 0,-2 3 0,5-3 0,-3 0 0,1-2 0,1 2 0,0-5 0,1 5 0,0-5 0,0 5 0,0-5 0,0 2 0,1-2 0,0-3 0,-3 2 0,2-3 0,-3 4 0,1 0 0,0-3 0,-2 2 0,2-3 0,-2 4 0,2 0 0,-2-1 0,2 1 0,0 0 0,-2 2 0,2-2 0,2-4 0,-2 5 0,3-7 0,-2 10 0,-3-3 0,3 3 0,-2-4 0,2 5 0,-3-2 0,3 0 0,-1 1 0,0-1 0,2 0 0,-2-1 0,2 0 0,-1-1 0,0 3 0,-1-4 0,2 3 0,1-4 0,-1 3 0,-2-1 0,2 1 0,-1-5 0,1 2 0,1-2 0,0 2 0,-1 1 0,3-10 0,-2 10 0,-1-9 0,0 11 0,-4-2 0,4 0 0,-4-1 0,5-2 0,-5 2 0,5-5 0,-5 2 0,5-3 0,-4 1 0,4-1 0,-2 0 0,2 0 0,-2 0 0,2 1 0,-2-1 0,2 0 0,0 0 0,1 0 0,-1 1 0,1-1 0,-1 0 0,3 0 0,-2 0 0,0-1 0,-1 1 0,-3 3 0,6-11 0,-2 9 0,-1-10 0,0 9 0,-4-3 0,4-1 0,-4-3 0,2 0 0,0 0 0,-2 3 0,2-2 0,-2 2 0,-1-3 0,3-1 0,-1 1 0,1 0 0,-3 0 0,4-4 0,-3 7 0,2-3 0,0 7 0,-3 0 0,3 4 0,-3-4 0,2 6 0,-2-2 0,2 3 0,0 0 0,-2-4 0,2 3 0,0-2 0,-2 3 0,2 0 0,-2 2 0,-1 0 0,1 4 0,-1-3 0,1 1 0,1-1 0,-1 0 0,2-1 0,-1-2 0,0-1 0,3 1 0,-2 2 0,0-2 0,-1 5 0,1-2 0,-2 0 0,3 1 0,-3-3 0,2 3 0,-1-3 0,-1 3 0,2-1 0,-3 2 0,0 3 0,2-2 0,-1 0 0,-2 0 0,-1-4 0,-2 1 0,0-6 0,0-5 0,0 1 0,0-6 0,0 2 0,-2-3 0,-1 3 0,-3 4 0,4 3 0,-3 7 0,3-1 0,0 6 0,-2-4 0,4 2 0,-2-3 0,2-4 0,0-1 0,0-5 0,0 0 0,0 3 0,0-2 0,0 7 0,0-1 0,0 8 0,0-4 0,0 1 0,3-14 0,2 3 0,1-2 0,1 2 0,0 8 0,-2-5 0,2 5 0,-3 1 0,0 4 0,0-1 0,0 0 0,1-6 0,1 1 0,0-5 0,3 4 0,-4 2 0,1-2 0,1 7 0,-2-4 0,1 7 0,1-2 0,0-2 0,1 1 0,0-2 0,-4 3 0,4 0 0,-2 0 0,-2-3 0,2-5 0,-3 3 0,4-6 0,0 8 0,0-5 0,-1 5 0,-1 0 0,-1 1 0,0 2 0,-5-8 0,2 3 0,-7-6 0,3 3 0,-3-2 0,1 4 0,-2-2 0,5 7 0,-2-1 0,-1 1 0,2-1 0,-2-2 0,5 0 0,2 2 0,-2-1 0,2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3:46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715 0 24575,'0'22'0,"-1"-1"0,0-16 0,-4 1 0,-3 4 0,1-6 0,-4 9 0,6-8 0,-3 1 0,0 4 0,-2-3 0,2 6 0,1-6 0,3-1 0,-3-1 0,1 1 0,-2 2 0,1-1 0,2-1 0,-2 2 0,0 0 0,1-2 0,-2 3 0,4-2 0,-2 1 0,-3 5 0,2-5 0,-1 1 0,1-3 0,3 0 0,-3 2 0,2 0 0,-2-1 0,-2 7 0,4-6 0,-3 6 0,3-7 0,1-1 0,0 4 0,-1-4 0,-2 4 0,-1-4 0,1-2 0,-6 7 0,6-5 0,-7 7 0,5-8 0,1 3 0,1-3 0,-1 2 0,2-2 0,-6 1 0,3-2 0,-5 0 0,-1 3 0,0 1 0,-5 2 0,5 0 0,-5 0 0,7-1 0,-3-1 0,8-2 0,0-2 0,2 2 0,-1-2 0,-3 5 0,2-4 0,0 2 0,3-1 0,0 0 0,23-2 0,-13 0 0,18-4 0,-19 0 0,1-2 0,8 2 0,-6-4 0,5 4 0,-35 6 0,18-3 0,-22 7 0,27-6 0,-5-1 0,-3 6 0,1-3 0,-3 1 0,6 0 0,-1-2 0,-3 2 0,0-1 0,1-2 0,0 1 0,1 1 0,0 2 0,0-1 0,2 1 0,-2 0 0,2-1 0,-3-1 0,-1-1 0,2 1 0,-3 0 0,5 1 0,-4-1 0,2 3 0,0-4 0,-2 2 0,2-3 0,-2 2 0,-1-1 0,4 1 0,24-16 0,-13 8 0,20-14 0,-22 16 0,0-2 0,8-1 0,-6-1 0,4-2 0,-3-1 0,-2 2 0,6 0 0,-3 1 0,1 0 0,-1-2 0,0 4 0,1-3 0,-1 4 0,-1-7 0,-2 1 0,-2-3 0,0 0 0,-1 3 0,2-2 0,0-1 0,-2 3 0,1-4 0,-2 2 0,1-2 0,-2-1 0,2 3 0,-2 0 0,2-1 0,-2 3 0,2-3 0,-2 0 0,2 2 0,0-2 0,-2 1 0,2-5 0,-2-9 0,0 9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3:51.0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0 626 24575,'19'-11'0,"-4"2"0,-13 7 0,2-6 0,5 3 0,-2-3 0,3 3 0,-2 4 0,0 0 0,2 2 0,-2 0 0,2-1 0,-4-7 0,1 0 0,-1-2 0,-1 4 0,4-1 0,-1 2 0,1 0 0,0 1 0,-1-1 0,1-1 0,0-1 0,-2 2 0,3 2 0,-4-4 0,5 3 0,-4-1 0,5-1 0,-5 4 0,4-4 0,-5 2 0,4-1 0,2-2 0,-4 2 0,1-1 0,-5-3 0,0 1 0,0-2 0,2-1 0,0 4 0,3-3 0,0 2 0,-1-1 0,1 3 0,-2-3 0,-1 3 0,0-3 0,-2-1 0,2 0 0,0-2 0,1 0 0,5-2 0,4-2 0,0-1 0,3-3 0,-3 2 0,0-2 0,-1 7 0,-2-3 0,1 2 0,-4 1 0,1 1 0,-2 2 0,0 0 0,-3 3 0,1-3 0,-2 3 0,-2-2 0,3-3 0,-4 2 0,3-5 0,-3 5 0,2-2 0,-1 2 0,-1 0 0,2-2 0,-3 2 0,1-3 0,-2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00.0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40 24575,'43'0'0,"2"0"0,-8 0 0,-2 0 0,-3 0 0,-4 0 0,-4 0 0,0 0 0,0 0 0,9 0 0,-7 0 0,13 0 0,-6 3 0,4-2 0,0 4 0,-2-2 0,-2 1 0,3 1 0,0-2 0,-3 1 0,2-2 0,-6 1 0,3-3 0,-7 3 0,5-1 0,-4-1 0,6 2 0,-4-3 0,3 0 0,-2 0 0,7 0 0,-4 0 0,4 0 0,9 0 0,-7 0 0,11 0 0,-8 0 0,4 0 0,5 0 0,1 0 0,8 0 0,-2 0 0,-10 0 0,15 3 0,-28 1 0,38 3 0,-31-1 0,14 1 0,-10-1 0,-12-2 0,6 1 0,-6-4 0,3 4 0,0-1 0,1-1 0,-5 2 0,0-4 0,-7 1 0,-1-2 0,-4 0 0,1 0 0,0 0 0,-1 0 0,-2 0 0,6 0 0,-6 0 0,9 0 0,-2 3 0,3-3 0,0 3 0,0-3 0,0 2 0,0-1 0,-3 1 0,3-2 0,-4 3 0,4-2 0,8 4 0,-6-2 0,2 1 0,-1 1 0,-5-2 0,6 3 0,-8-3 0,-2 1 0,-8-1 0,-3-1 0,-2 0 0,-1-2 0,2 0 0,1 0 0,3 2 0,0 1 0,3 2 0,-2 0 0,2 0 0,-3-3 0,-2 2 0,-1-3 0,-4 1 0,7 0 0,-3-2 0,7 2 0,-1 0 0,1-1 0,3 1 0,-3 0 0,-1-1 0,-3 1 0,-2-2 0,-3 0 0,-1 0 0,2 0 0,0 0 0,5 0 0,-3 0 0,2 0 0,0 0 0,1 0 0,2 0 0,-2 0 0,2 0 0,-3 0 0,0 0 0,4 0 0,-4 0 0,7 2 0,3-1 0,-1 1 0,8 1 0,-7-3 0,8 5 0,-3-4 0,-1 4 0,-4-4 0,-3 3 0,-6-3 0,-1 1 0,-5 0 0,-2-1 0,-7-19 0,-14-1 0,-1-14 0,-7 13 0,3 1 0,0 6 0,-4-4 0,7 4 0,-2 0 0,9 6 0,0 0 0,1 5 0,1-2 0,-4 4 0,-1-6 0,-5 2 0,2-3 0,-2 2 0,2 0 0,4 3 0,-1-2 0,6 3 0,-4-3 0,2 4 0,-3-2 0,-4 2 0,2 0 0,-10 0 0,4 0 0,-20 0 0,14 0 0,-18 2 0,14-1 0,-20 5 0,5-2 0,-10 0 0,4-1 0,-6-3 0,-5 0 0,-10 0 0,4 0 0,-4 0 0,22 0 0,-8 0 0,19 0 0,-12 0 0,-4 0 0,6 0 0,-6 0 0,8 0 0,-3 3 0,-2-3 0,-4 6 0,-5-5 0,4 5 0,-9-5 0,9 5 0,-4-2 0,0 0 0,4 2 0,-4-6 0,4 4 0,13-4 0,-9 3 0,13-3 0,-6 3 0,5-3 0,3 0 0,1 0 0,-9 0 0,7 0 0,-7 0 0,13 0 0,-3 0 0,-7 0 0,10 0 0,-4 0 0,18 0 0,3 0 0,6 0 0,1 0 0,-2 0 0,-2 0 0,-7 0 0,-2 0 0,0 0 0,-7 0 0,7 0 0,-6-2 0,2 1 0,0-4 0,1 2 0,3-2 0,0 0 0,0 0 0,3 0 0,1 0 0,5 0 0,1 1 0,2-1 0,3 1 0,-2-2 0,2-2 0,2 0 0,-3 1 0,-6 3 0,-2 0 0,-12 1 0,6-2 0,-3-1 0,3 3 0,3-1 0,1 3 0,5-1 0,1 2 0,4 0 0,-2 0 0,1 0 0,-2 3 0,2 4 0,5 3 0,1-2 0,2 6 0,0-7 0,0 4 0,0 1 0,0-7 0,0 7 0,0-2 0,0-2 0,0 5 0,0-7 0,0 4 0,2 0 0,2 0 0,1 1 0,1 2 0,-2-1 0,1 0 0,0 1 0,-1-3 0,1 1 0,-1-3 0,-2 1 0,2-1 0,-16-29 0,5 14 0,-14-22 0,4 22 0,-1 2 0,0 0 0,1 2 0,5-1 0,1 4 0,2-2 0,1 2 0,-2 0 0,1 0 0,0 0 0,-1 0 0,0 0 0,2-2 0,-2 1 0,1-2 0,0 2 0,-1 0 0,2-1 0,-1 1 0,1 0 0,-2-1 0,0 0 0,4-4 0,-3 0 0,31 0 0,-18 3 0,25 1 0,-25 2 0,4 0 0,3 0 0,1 0 0,10 0 0,-1 3 0,20 0 0,23 8 0,18 5 0,-29-3 0,3 1-492,3 2 0,-1 0 294,-7-1 1,-1 1 197,13 2 0,0 0 0,-12-3 0,-1 0 0,13 4 0,-2-1 0,20 7 0,10 6 0,-37-12 0,12 6 0,-6-4 0,-14-4 0,-1-1 0,-13-4 0,0-1 0,-4 1 0,-3-2 983,-1-1-587,0-2-396,4 2 0,1-3 0,6 3 0,2 0 0,4-2 0,9 5 0,-4-2 0,8 1 0,-3 1 0,4-1 0,0 0 0,0-1 0,-4-4 0,3 1 0,1 0 0,1 0 0,9 0 0,-9 0 0,-8-1 0,20 2 0,-34-5 0,30 1 0,-13-1 0,-2 1 0,11 0 0,-19 1 0,-5-4 0,0 2 0,0-3 0,10 3 0,-11-2 0,28 2 0,-32-1 0,24-1 0,-26 1 0,3 1 0,-10-3 0,-2 3 0,-6-3 0,-4 0 0,1 0 0,-3 0 0,0 0 0,4 2 0,6-2 0,0 5 0,6-2 0,25 5 0,-21-3 0,18 3 0,-31-5 0,-4-1 0,-5-2 0,4 0 0,-2-2 0,2 0 0,-1-2 0,-1 0 0,0 0 0,-2-3 0,-2-2 0,-6-1 0,-9-4 0,-9-3 0,0 2 0,2 1 0,6 6 0,4 3 0,-1-2 0,2 3 0,-2 0 0,2 2 0,-9 0 0,1 0 0,-9-4 0,5 0 0,-8-2 0,5 3 0,-3 0 0,4-1 0,7 2 0,2 1 0,4-1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06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1887 24575,'0'-31'0,"2"7"0,1 10 0,2 2 0,-1 0 0,3-3 0,-5 5 0,2 0 0,-2 2 0,-1-2 0,3-5 0,-1-1 0,2-4 0,0 5 0,0-3 0,-1 7 0,1-3 0,-1 7 0,-1-4 0,0 0 0,0-4 0,2-2 0,0-3 0,0 5 0,0-2 0,-1 5 0,1-2 0,-2 5 0,-1 0 0,-2-1 0,0 0 0,2-10 0,1 1 0,2-3 0,-2 2 0,1 5 0,-3-2 0,3 3 0,0-19 0,1 12 0,1-15 0,-1 15 0,0 3 0,0 1 0,-1 5 0,-1 1 0,-1 2 0,-2 1 0,0-2 0,3-11 0,3-4 0,0-8 0,2 8 0,0-2 0,-2 8 0,2-5 0,-3 6 0,-1 4 0,1 2 0,-3 6 0,3-14 0,1-6 0,3-8 0,0 2 0,1 8 0,-1 0 0,-1 5 0,-1-1 0,-2 5 0,0 5 0,-1 0 0,-2 4 0,2-11 0,-1-1 0,5-7 0,-3 1 0,3 4 0,-3-1 0,0 3 0,0 1 0,-2 5 0,-1 1 0,-2 4 0,0-2 0,0 1 0,-2-2 0,0 1 0,-3-5 0,3-1 0,0-3 0,-1 1 0,3 3 0,-2 2 0,0 1 0,1 2 0,-1 0 0,2 0 0,-1 1 0,-2-3 0,-1 3 0,0-4 0,-1 0 0,1 0 0,-3-7 0,2 10 0,1-5 0,0 8 0,4-1 0,-2-4 0,2 2 0,8 1 0,-2 4 0,5-2 0,-5-1 0,-2-2 0,0 1 0,1-1 0,-3 0 0,2 0 0,0 1 0,2 2 0,3 2 0,1 2 0,0 2 0,0-2 0,-3 0 0,1-4 0,0 0 0,-4-1 0,0-2 0,-4-1 0,0 1 0,0 0 0,0 0 0,0-1 0,-5 2 0,-8 21 0,4-8 0,-4 17 0,10-18 0,0 2 0,-3 5 0,3-7 0,-3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10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0 102 24575,'21'-7'0,"-3"0"0,-14 7 0,1-7 0,5 2 0,-4-1 0,5 2 0,-3 2 0,0 2 0,1-7 0,-5-1 0,-1 0 0,-3-4 0,0 6 0,0-4 0,13 8 0,-8-1 0,10 4 0,-7-1 0,-3 0 0,8 0 0,-6 0 0,3-4 0,-5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15.9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5 24575,'22'0'0,"-3"0"0,-15 0 0,3 0 0,4 0 0,-2 0 0,1 5 0,-8 6 0,0 0 0,-2 4 0,0-7 0,0-1 0,0 5 0,0-5 0,0 4 0,0-1 0,0-4 0,-2 5 0,0-2 0,-2-1 0,0 3 0,-2-7 0,-1 3 0,-3-4 0,0-2 0,0-6 0,6-2 0,-1-2 0,4-3 0,-1 5 0,2-5 0,0 1 0,-1 2 0,0 0 0,-2 1 0,1 0 0,-4-1 0,4 0 0,-3 2 0,4-4 0,-2 5 0,16 0 0,-8 2 0,11 4 0,-7 0 0,-4 0 0,7-2 0,-5 2 0,4-2 0,-1 0 0,-6-4 0,-6 27 0,0-17 0,-7 25 0,8-20 0,-1 0 0,0-1 0,0 1 0,-1 0 0,-1-1 0,4 4 0,-4-5 0,2 3 0,-2 1 0,1-4 0,1 7 0,0-7 0,2 3 0,-4-1 0,2-1 0,-2 2 0,0-3 0,0 1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14:38.49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75 23 24575,'1'3'0,"0"0"0,-1 0 0,0-1 0,0 0 0,0 0 0,0 0 0,0 0 0,0 1 0,0-1 0,0 0 0,0 0 0,0 1 0,0-1 0,0 0 0,0 0 0,0 0 0,0 1 0,0-1 0,0 0 0,-1 0 0,1 0 0,-1 0 0,0 1 0,0-1 0,-1-1 0,2 1 0,-1-1 0,1 2 0,0-1 0,-1-1 0,1 1 0,-1-1 0,1 1 0,-1-1 0,0 0 0,-1-2 0,2 0 0,0-2 0,0 0 0,0-3 0,0 2 0,0-1 0,0 1 0,0 1 0,0-1 0,0 2 0,0 0 0,0 0 0,0-1 0,0 1 0,0 0 0,0 0 0,0 0 0,0-1 0,0 1 0,0 0 0,0 0 0,0 0 0,0 0 0,0 0 0,0-1 0,0 1 0,0 0 0,0 0 0,0 0 0,0 0 0,0-1 0,0 1 0,0 0 0,0 0 0,0 0 0,0-1 0,0 1 0,1 1 0,0 0 0,1 1 0,-1 1 0,0 0 0,-1 1 0,0 1 0,0-1 0,0 0 0,0 0 0,0 1 0,0-1 0,0 0 0,0 0 0,0 1 0,0-1 0,0 0 0,0 0 0,0 1 0,0-1 0,0 0 0,0 1 0,0-1 0,0 0 0,0 0 0,0 0 0,0 0 0,1 0 0,-1 0 0,1-1 0,0 0 0,-1 1 0,2-2 0,-1 2 0,1-1 0,-2 1 0,2-1 0,-2 1 0,2-1 0,-2 0 0,1 1 0,-1 0 0,0 0 0,0 0 0,0 0 0,0 0 0,0 1 0,0-1 0,0 0 0,0 0 0,-1 1 0,1-1 0,-2-1 0,1 0 0,-2-1 0,1 0 0,0 0 0,0 0 0,0 0 0,-1 0 0,1 0 0,0 1 0,1 0 0,0 0 0,0 1 0,-1-1 0,1 0 0,0 1 0,-1-1 0,2 1 0,-2-2 0,1 1 0,-1-1 0,-1 0 0,1 0 0,0 0 0,0 0 0,-1 0 0,1 0 0,0 0 0,0 0 0,0 0 0,0 1 0,2 0 0,0 1 0,0 0 0,-2-1 0,0 0 0,-1-1 0,2 1 0,-1-1 0,1 1 0,-1-1 0,-1 0 0,2 1 0,-1-1 0,1 1 0,-1-1 0,0 0 0,1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2446B-83DB-E145-A04D-D32830F6D5A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E522C-7B4A-6D4B-AEF1-F81D7C076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Bioremediation: heavy metals like lead, copper, zinc, arsenic removed efficiently from waters with nonlethal concentrations</a:t>
            </a:r>
          </a:p>
          <a:p>
            <a:r>
              <a:rPr lang="en-US" dirty="0"/>
              <a:t>Livestock feed: high protein content (20-40%), low fiber. Good fodder for fish and poultry. Also used for feeding ducks</a:t>
            </a:r>
          </a:p>
          <a:p>
            <a:r>
              <a:rPr lang="en-US" dirty="0"/>
              <a:t>Biofuel: can be used for bioethanol production</a:t>
            </a:r>
          </a:p>
          <a:p>
            <a:r>
              <a:rPr lang="en-US" dirty="0" err="1"/>
              <a:t>Ecotox</a:t>
            </a:r>
            <a:r>
              <a:rPr lang="en-US" dirty="0"/>
              <a:t>: used to assess toxicology of wastewater and landfill leachates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Experimental treatments:</a:t>
            </a:r>
          </a:p>
          <a:p>
            <a:pPr lvl="1"/>
            <a:r>
              <a:rPr lang="en-US" dirty="0">
                <a:latin typeface="Helvetica" pitchFamily="2" charset="0"/>
              </a:rPr>
              <a:t>Nutrient addition</a:t>
            </a:r>
          </a:p>
          <a:p>
            <a:pPr lvl="1"/>
            <a:r>
              <a:rPr lang="en-US" dirty="0">
                <a:latin typeface="Helvetica" pitchFamily="2" charset="0"/>
              </a:rPr>
              <a:t>Light availability</a:t>
            </a:r>
          </a:p>
          <a:p>
            <a:pPr lvl="1"/>
            <a:r>
              <a:rPr lang="en-US" dirty="0">
                <a:latin typeface="Helvetica" pitchFamily="2" charset="0"/>
              </a:rPr>
              <a:t>Initial density</a:t>
            </a:r>
          </a:p>
          <a:p>
            <a:pPr lvl="1"/>
            <a:r>
              <a:rPr lang="en-US" dirty="0">
                <a:latin typeface="Helvetica" pitchFamily="2" charset="0"/>
              </a:rPr>
              <a:t>Surface area</a:t>
            </a:r>
          </a:p>
          <a:p>
            <a:pPr lvl="1"/>
            <a:r>
              <a:rPr lang="en-US" dirty="0">
                <a:latin typeface="Helvetica" pitchFamily="2" charset="0"/>
              </a:rPr>
              <a:t>Design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Water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Also could have room to grow (space) as an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exponential vs logistic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exponential vs logistic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x-intercept? What is the slope of the line in this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7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x-intercept? What is the slope of the line in this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522C-7B4A-6D4B-AEF1-F81D7C076B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7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3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C5F2-4DF9-E843-88FA-32FEBDEA306A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37A29-AAEE-5A4D-A7FA-55D2D68B9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63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image" Target="../media/image8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24" Type="http://schemas.openxmlformats.org/officeDocument/2006/relationships/image" Target="../media/image24.png"/><Relationship Id="rId32" Type="http://schemas.openxmlformats.org/officeDocument/2006/relationships/image" Target="../media/image2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6.png"/><Relationship Id="rId10" Type="http://schemas.openxmlformats.org/officeDocument/2006/relationships/image" Target="../media/image17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customXml" Target="../ink/ink12.xml"/><Relationship Id="rId30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gi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mna minor (Common Duckweed)">
            <a:extLst>
              <a:ext uri="{FF2B5EF4-FFF2-40B4-BE49-F238E27FC236}">
                <a16:creationId xmlns:a16="http://schemas.microsoft.com/office/drawing/2014/main" id="{8A8400AA-77F7-6128-3B2C-D74B43AB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40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755E3-7118-03FC-47B1-B1E0FEC9576D}"/>
              </a:ext>
            </a:extLst>
          </p:cNvPr>
          <p:cNvSpPr/>
          <p:nvPr/>
        </p:nvSpPr>
        <p:spPr>
          <a:xfrm>
            <a:off x="1435767" y="2364205"/>
            <a:ext cx="9320463" cy="21295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BDD90-57CD-2602-CFE6-C3C2F5DD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1077912"/>
            <a:ext cx="10914641" cy="241895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lvetica" pitchFamily="2" charset="0"/>
              </a:rPr>
              <a:t>Lemna population growth!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9C931-650A-4935-F658-88B850886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Population</a:t>
            </a:r>
            <a:r>
              <a:rPr lang="en-US" dirty="0">
                <a:solidFill>
                  <a:schemeClr val="bg1"/>
                </a:solidFill>
              </a:rPr>
              <a:t> and community ecology lab #2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K. Schroeder – 10/2023</a:t>
            </a:r>
          </a:p>
        </p:txBody>
      </p:sp>
    </p:spTree>
    <p:extLst>
      <p:ext uri="{BB962C8B-B14F-4D97-AF65-F5344CB8AC3E}">
        <p14:creationId xmlns:p14="http://schemas.microsoft.com/office/powerpoint/2010/main" val="378265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190754" y="1585408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13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What plants need to grow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7944853" y="6642556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www.cgpplus.co.uk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/primary/ks2/science/s2wae55-what-plants-need-to-grow-poster-year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7EF3-B478-904F-F09C-DB6B4246DF90}"/>
              </a:ext>
            </a:extLst>
          </p:cNvPr>
          <p:cNvGrpSpPr/>
          <p:nvPr/>
        </p:nvGrpSpPr>
        <p:grpSpPr>
          <a:xfrm>
            <a:off x="4076254" y="1485414"/>
            <a:ext cx="3810492" cy="4789634"/>
            <a:chOff x="3525790" y="1417983"/>
            <a:chExt cx="3810492" cy="4789634"/>
          </a:xfrm>
        </p:grpSpPr>
        <p:pic>
          <p:nvPicPr>
            <p:cNvPr id="10242" name="Picture 2" descr="What Plants Need To Grow Poster (Year 3) | CGP Plus">
              <a:extLst>
                <a:ext uri="{FF2B5EF4-FFF2-40B4-BE49-F238E27FC236}">
                  <a16:creationId xmlns:a16="http://schemas.microsoft.com/office/drawing/2014/main" id="{4C714404-8079-97FD-4E5E-A6FC63247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0" t="11761" r="4713" b="8135"/>
            <a:stretch/>
          </p:blipFill>
          <p:spPr bwMode="auto">
            <a:xfrm>
              <a:off x="3525790" y="1417983"/>
              <a:ext cx="3810492" cy="47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78EB40-4F6C-E9FA-495D-509FBCB541D7}"/>
                </a:ext>
              </a:extLst>
            </p:cNvPr>
            <p:cNvSpPr/>
            <p:nvPr/>
          </p:nvSpPr>
          <p:spPr>
            <a:xfrm>
              <a:off x="3633849" y="2280062"/>
              <a:ext cx="97377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9956DB-4511-BDC0-5BFA-ED58B1304692}"/>
                </a:ext>
              </a:extLst>
            </p:cNvPr>
            <p:cNvSpPr/>
            <p:nvPr/>
          </p:nvSpPr>
          <p:spPr>
            <a:xfrm>
              <a:off x="6470564" y="2301618"/>
              <a:ext cx="764427" cy="795647"/>
            </a:xfrm>
            <a:prstGeom prst="rect">
              <a:avLst/>
            </a:prstGeom>
            <a:solidFill>
              <a:srgbClr val="A9D4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3174C-1667-92AA-10BE-FA3D161DC951}"/>
                </a:ext>
              </a:extLst>
            </p:cNvPr>
            <p:cNvSpPr/>
            <p:nvPr/>
          </p:nvSpPr>
          <p:spPr>
            <a:xfrm>
              <a:off x="6096000" y="4390631"/>
              <a:ext cx="764427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E3059-E265-C671-EC29-39E07F7439FC}"/>
                </a:ext>
              </a:extLst>
            </p:cNvPr>
            <p:cNvSpPr/>
            <p:nvPr/>
          </p:nvSpPr>
          <p:spPr>
            <a:xfrm>
              <a:off x="3549650" y="4390631"/>
              <a:ext cx="1584769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0EAAB4-846F-AB37-D5B2-CEF692440B06}"/>
                </a:ext>
              </a:extLst>
            </p:cNvPr>
            <p:cNvSpPr/>
            <p:nvPr/>
          </p:nvSpPr>
          <p:spPr>
            <a:xfrm>
              <a:off x="3633849" y="4458613"/>
              <a:ext cx="500845" cy="264496"/>
            </a:xfrm>
            <a:prstGeom prst="rect">
              <a:avLst/>
            </a:prstGeom>
            <a:solidFill>
              <a:srgbClr val="A5D6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96017E-EABD-2604-3606-3BFA648F11E0}"/>
                </a:ext>
              </a:extLst>
            </p:cNvPr>
            <p:cNvSpPr/>
            <p:nvPr/>
          </p:nvSpPr>
          <p:spPr>
            <a:xfrm>
              <a:off x="3549650" y="4178300"/>
              <a:ext cx="1881386" cy="212331"/>
            </a:xfrm>
            <a:prstGeom prst="rect">
              <a:avLst/>
            </a:prstGeom>
            <a:solidFill>
              <a:srgbClr val="BBE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1D4F11-4E80-CC09-A4A3-CDA5840F49FD}"/>
                </a:ext>
              </a:extLst>
            </p:cNvPr>
            <p:cNvSpPr/>
            <p:nvPr/>
          </p:nvSpPr>
          <p:spPr>
            <a:xfrm>
              <a:off x="4703885" y="5740400"/>
              <a:ext cx="1679330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9E5FF-1D80-DE20-5CE3-4B32AA52C326}"/>
                </a:ext>
              </a:extLst>
            </p:cNvPr>
            <p:cNvSpPr/>
            <p:nvPr/>
          </p:nvSpPr>
          <p:spPr>
            <a:xfrm>
              <a:off x="5431036" y="5797208"/>
              <a:ext cx="619244" cy="264496"/>
            </a:xfrm>
            <a:prstGeom prst="rect">
              <a:avLst/>
            </a:prstGeom>
            <a:solidFill>
              <a:srgbClr val="A48B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EFABD2-859F-8C8E-7DF3-4A86BAD67475}"/>
              </a:ext>
            </a:extLst>
          </p:cNvPr>
          <p:cNvSpPr txBox="1"/>
          <p:nvPr/>
        </p:nvSpPr>
        <p:spPr>
          <a:xfrm>
            <a:off x="725700" y="1690688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59650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F3FD9-22F2-1911-2CD8-9B1C456FC526}"/>
              </a:ext>
            </a:extLst>
          </p:cNvPr>
          <p:cNvSpPr/>
          <p:nvPr/>
        </p:nvSpPr>
        <p:spPr>
          <a:xfrm>
            <a:off x="7744408" y="1027906"/>
            <a:ext cx="3750906" cy="4738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E39CE-8D6D-5909-598C-C5D2224E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26C7-7A89-38DC-D591-E72E9742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2355" cy="4351338"/>
          </a:xfrm>
        </p:spPr>
        <p:txBody>
          <a:bodyPr/>
          <a:lstStyle/>
          <a:p>
            <a:r>
              <a:rPr lang="en-US" dirty="0"/>
              <a:t>Pick one of these things (or brainstorm your own) to vary for your experiment</a:t>
            </a:r>
          </a:p>
          <a:p>
            <a:r>
              <a:rPr lang="en-US" dirty="0"/>
              <a:t>You can have up to 15 populations</a:t>
            </a:r>
          </a:p>
          <a:p>
            <a:pPr lvl="1"/>
            <a:r>
              <a:rPr lang="en-US" dirty="0"/>
              <a:t>Recommended designs:</a:t>
            </a:r>
          </a:p>
          <a:p>
            <a:pPr lvl="2"/>
            <a:r>
              <a:rPr lang="en-US" sz="2400" dirty="0"/>
              <a:t>3 x 5</a:t>
            </a:r>
          </a:p>
          <a:p>
            <a:pPr lvl="2"/>
            <a:r>
              <a:rPr lang="en-US" sz="2400" dirty="0"/>
              <a:t>5 x 3</a:t>
            </a:r>
          </a:p>
          <a:p>
            <a:r>
              <a:rPr lang="en-US" dirty="0"/>
              <a:t>Check your design with me and then start adding growth medium to your containers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67813-ADBF-BF9A-AB95-E5360A1176B3}"/>
              </a:ext>
            </a:extLst>
          </p:cNvPr>
          <p:cNvSpPr txBox="1"/>
          <p:nvPr/>
        </p:nvSpPr>
        <p:spPr>
          <a:xfrm>
            <a:off x="7944806" y="1443841"/>
            <a:ext cx="34089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Room to grow (space)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Another option: starting density</a:t>
            </a:r>
          </a:p>
        </p:txBody>
      </p:sp>
    </p:spTree>
    <p:extLst>
      <p:ext uri="{BB962C8B-B14F-4D97-AF65-F5344CB8AC3E}">
        <p14:creationId xmlns:p14="http://schemas.microsoft.com/office/powerpoint/2010/main" val="368386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37DF-8D85-5F37-67D4-F56A1AF4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and analyzing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7F887-8EE0-D1DC-0E9A-AC9F4A2A7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33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33" y="1825625"/>
            <a:ext cx="459221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Set up a shared spreadsheet for your group – Google Sheets are a good option</a:t>
            </a:r>
          </a:p>
          <a:p>
            <a:r>
              <a:rPr lang="en-US" dirty="0">
                <a:latin typeface="Helvetica" pitchFamily="2" charset="0"/>
              </a:rPr>
              <a:t>See the example datasheet on the </a:t>
            </a:r>
            <a:r>
              <a:rPr lang="en-US" dirty="0" err="1">
                <a:latin typeface="Helvetica" pitchFamily="2" charset="0"/>
              </a:rPr>
              <a:t>eLC</a:t>
            </a:r>
            <a:r>
              <a:rPr lang="en-US" dirty="0">
                <a:latin typeface="Helvetica" pitchFamily="2" charset="0"/>
              </a:rPr>
              <a:t> page for setting up your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9D73E-7CDD-B5FE-2930-E5AC14F3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49" y="776179"/>
            <a:ext cx="6799011" cy="54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39A9-99FD-34A2-6FC0-DDF89FB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636A-FFBB-6D8F-DBBC-FE97B44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be graphing your data as the population over time</a:t>
            </a:r>
          </a:p>
          <a:p>
            <a:r>
              <a:rPr lang="en-US" dirty="0"/>
              <a:t>From this population over time data, we can determine if the population is growing logistically or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00648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Population growth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98EED-5E56-F448-2C84-73568D26BFA9}"/>
              </a:ext>
            </a:extLst>
          </p:cNvPr>
          <p:cNvGrpSpPr/>
          <p:nvPr/>
        </p:nvGrpSpPr>
        <p:grpSpPr>
          <a:xfrm>
            <a:off x="5055513" y="1690688"/>
            <a:ext cx="6760964" cy="4351339"/>
            <a:chOff x="5037221" y="1194189"/>
            <a:chExt cx="7154779" cy="48121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6D4669-46A7-6495-A403-03FF07F116D4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F960E5-33E5-3C01-3F2A-86240D0C713A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69A7E7-824A-A4FF-560B-F2A6FC052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7C6A9A-6336-B29A-D965-F9372B4AA9AA}"/>
                </a:ext>
              </a:extLst>
            </p:cNvPr>
            <p:cNvSpPr/>
            <p:nvPr/>
          </p:nvSpPr>
          <p:spPr>
            <a:xfrm>
              <a:off x="8718791" y="3428887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F95FA9-0047-F4CF-29E5-B8C10E6B2C07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/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EF2E82-6645-6F77-253C-9A9443285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8727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/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56037"/>
                <a:ext cx="3475383" cy="105143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80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Population growth 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98EED-5E56-F448-2C84-73568D26BFA9}"/>
              </a:ext>
            </a:extLst>
          </p:cNvPr>
          <p:cNvGrpSpPr/>
          <p:nvPr/>
        </p:nvGrpSpPr>
        <p:grpSpPr>
          <a:xfrm>
            <a:off x="5055513" y="1690688"/>
            <a:ext cx="6760964" cy="4351339"/>
            <a:chOff x="5037221" y="1194189"/>
            <a:chExt cx="7154779" cy="48121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6D4669-46A7-6495-A403-03FF07F116D4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F960E5-33E5-3C01-3F2A-86240D0C713A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69A7E7-824A-A4FF-560B-F2A6FC052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7C6A9A-6336-B29A-D965-F9372B4AA9AA}"/>
                </a:ext>
              </a:extLst>
            </p:cNvPr>
            <p:cNvSpPr/>
            <p:nvPr/>
          </p:nvSpPr>
          <p:spPr>
            <a:xfrm>
              <a:off x="8718791" y="3428887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F95FA9-0047-F4CF-29E5-B8C10E6B2C07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/>
              <p:nvPr/>
            </p:nvSpPr>
            <p:spPr>
              <a:xfrm>
                <a:off x="838200" y="3389200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𝑟𝑁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89200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ACE8C0-9E20-F5A9-80AA-FE43C7EF3050}"/>
                  </a:ext>
                </a:extLst>
              </p14:cNvPr>
              <p14:cNvContentPartPr/>
              <p14:nvPr/>
            </p14:nvContentPartPr>
            <p14:xfrm>
              <a:off x="7263747" y="3455436"/>
              <a:ext cx="189000" cy="524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ACE8C0-9E20-F5A9-80AA-FE43C7EF3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7747" y="3419436"/>
                <a:ext cx="26064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E6208F-B998-22B5-4F73-573B3A539BB1}"/>
                  </a:ext>
                </a:extLst>
              </p14:cNvPr>
              <p14:cNvContentPartPr/>
              <p14:nvPr/>
            </p14:nvContentPartPr>
            <p14:xfrm>
              <a:off x="7039061" y="3099143"/>
              <a:ext cx="550080" cy="1405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E6208F-B998-22B5-4F73-573B3A539B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6421" y="3036503"/>
                <a:ext cx="675720" cy="15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4E428-703D-313F-8D45-998AE7B701D4}"/>
                  </a:ext>
                </a:extLst>
              </p14:cNvPr>
              <p14:cNvContentPartPr/>
              <p14:nvPr/>
            </p14:nvContentPartPr>
            <p14:xfrm>
              <a:off x="6727598" y="4512143"/>
              <a:ext cx="257760" cy="27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4E428-703D-313F-8D45-998AE7B701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4598" y="4449143"/>
                <a:ext cx="3834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354DCA-8895-B864-C898-997C9E78B687}"/>
                  </a:ext>
                </a:extLst>
              </p14:cNvPr>
              <p14:cNvContentPartPr/>
              <p14:nvPr/>
            </p14:nvContentPartPr>
            <p14:xfrm>
              <a:off x="6606638" y="4643903"/>
              <a:ext cx="230400" cy="22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354DCA-8895-B864-C898-997C9E78B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43638" y="4580903"/>
                <a:ext cx="3560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C4F0ED-35F9-EEFD-9112-F772F8BFC484}"/>
                  </a:ext>
                </a:extLst>
              </p14:cNvPr>
              <p14:cNvContentPartPr/>
              <p14:nvPr/>
            </p14:nvContentPartPr>
            <p14:xfrm>
              <a:off x="6223232" y="2306029"/>
              <a:ext cx="1348560" cy="300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C4F0ED-35F9-EEFD-9112-F772F8BFC4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60592" y="2243029"/>
                <a:ext cx="14742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ED411E-BAE3-1D45-E053-26A8D34BC0E9}"/>
                  </a:ext>
                </a:extLst>
              </p14:cNvPr>
              <p14:cNvContentPartPr/>
              <p14:nvPr/>
            </p14:nvContentPartPr>
            <p14:xfrm>
              <a:off x="7608779" y="2190829"/>
              <a:ext cx="151560" cy="679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ED411E-BAE3-1D45-E053-26A8D34BC0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45779" y="2127829"/>
                <a:ext cx="27720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FB8B12-05B6-7522-AD52-1D627AD8CA2A}"/>
                  </a:ext>
                </a:extLst>
              </p14:cNvPr>
              <p14:cNvContentPartPr/>
              <p14:nvPr/>
            </p14:nvContentPartPr>
            <p14:xfrm>
              <a:off x="7707059" y="2140789"/>
              <a:ext cx="68040" cy="37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FB8B12-05B6-7522-AD52-1D627AD8CA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44059" y="2078149"/>
                <a:ext cx="193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183CAE-BF2C-32B9-3B95-ADDA13932156}"/>
                  </a:ext>
                </a:extLst>
              </p14:cNvPr>
              <p14:cNvContentPartPr/>
              <p14:nvPr/>
            </p14:nvContentPartPr>
            <p14:xfrm>
              <a:off x="7585019" y="3082909"/>
              <a:ext cx="33480" cy="84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183CAE-BF2C-32B9-3B95-ADDA139321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22379" y="3020269"/>
                <a:ext cx="159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172034C-49B3-6EFD-C44D-7AC5C546A6CB}"/>
                  </a:ext>
                </a:extLst>
              </p14:cNvPr>
              <p14:cNvContentPartPr/>
              <p14:nvPr/>
            </p14:nvContentPartPr>
            <p14:xfrm>
              <a:off x="7584800" y="2955575"/>
              <a:ext cx="30240" cy="44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172034C-49B3-6EFD-C44D-7AC5C546A6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78680" y="2949455"/>
                <a:ext cx="42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AD926B-9713-A908-2C9E-B5075B662CA7}"/>
                  </a:ext>
                </a:extLst>
              </p14:cNvPr>
              <p14:cNvContentPartPr/>
              <p14:nvPr/>
            </p14:nvContentPartPr>
            <p14:xfrm>
              <a:off x="7592720" y="2953415"/>
              <a:ext cx="30600" cy="1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AD926B-9713-A908-2C9E-B5075B662C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86600" y="2947295"/>
                <a:ext cx="428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794F7C-8E83-939B-5803-6191A4D7E21D}"/>
                  </a:ext>
                </a:extLst>
              </p14:cNvPr>
              <p14:cNvContentPartPr/>
              <p14:nvPr/>
            </p14:nvContentPartPr>
            <p14:xfrm>
              <a:off x="7759760" y="2050900"/>
              <a:ext cx="33120" cy="5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794F7C-8E83-939B-5803-6191A4D7E2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53640" y="2044780"/>
                <a:ext cx="45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F76815-5BD4-756F-59DC-CBC6297F0C71}"/>
                  </a:ext>
                </a:extLst>
              </p14:cNvPr>
              <p14:cNvContentPartPr/>
              <p14:nvPr/>
            </p14:nvContentPartPr>
            <p14:xfrm>
              <a:off x="6576078" y="4846077"/>
              <a:ext cx="194760" cy="138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F76815-5BD4-756F-59DC-CBC6297F0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7438" y="4837077"/>
                <a:ext cx="212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7A16DC-0C9A-F7F6-6F84-72EF35C9C274}"/>
                  </a:ext>
                </a:extLst>
              </p14:cNvPr>
              <p14:cNvContentPartPr/>
              <p14:nvPr/>
            </p14:nvContentPartPr>
            <p14:xfrm>
              <a:off x="6473838" y="4942557"/>
              <a:ext cx="146520" cy="91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7A16DC-0C9A-F7F6-6F84-72EF35C9C27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4838" y="4933557"/>
                <a:ext cx="164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0BBE097-66BA-2A31-3F57-F21A7853200B}"/>
                  </a:ext>
                </a:extLst>
              </p14:cNvPr>
              <p14:cNvContentPartPr/>
              <p14:nvPr/>
            </p14:nvContentPartPr>
            <p14:xfrm>
              <a:off x="6418038" y="4990077"/>
              <a:ext cx="105840" cy="64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0BBE097-66BA-2A31-3F57-F21A785320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09038" y="4981077"/>
                <a:ext cx="1234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45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003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A different form of the logistic growth equation: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799BE5-70FE-8C59-AE7E-E01D53B99430}"/>
              </a:ext>
            </a:extLst>
          </p:cNvPr>
          <p:cNvGrpSpPr/>
          <p:nvPr/>
        </p:nvGrpSpPr>
        <p:grpSpPr>
          <a:xfrm>
            <a:off x="501317" y="1952781"/>
            <a:ext cx="3721768" cy="2685141"/>
            <a:chOff x="838200" y="1789859"/>
            <a:chExt cx="3721768" cy="268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26B6D71-F629-A043-E599-B5BE6CBCFA49}"/>
                    </a:ext>
                  </a:extLst>
                </p:cNvPr>
                <p:cNvSpPr/>
                <p:nvPr/>
              </p:nvSpPr>
              <p:spPr>
                <a:xfrm>
                  <a:off x="838200" y="1789859"/>
                  <a:ext cx="3475383" cy="105143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𝑑𝑁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𝑑𝑇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26B6D71-F629-A043-E599-B5BE6CBCFA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789859"/>
                  <a:ext cx="3475383" cy="10514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C728EB-7721-0B50-76EB-8D8D29327335}"/>
                </a:ext>
              </a:extLst>
            </p:cNvPr>
            <p:cNvSpPr txBox="1"/>
            <p:nvPr/>
          </p:nvSpPr>
          <p:spPr>
            <a:xfrm>
              <a:off x="838200" y="2997672"/>
              <a:ext cx="37217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Steps:</a:t>
              </a:r>
            </a:p>
            <a:p>
              <a:r>
                <a:rPr lang="en-US" dirty="0">
                  <a:latin typeface="Helvetica" pitchFamily="2" charset="0"/>
                </a:rPr>
                <a:t>Distribute </a:t>
              </a:r>
              <a:r>
                <a:rPr lang="en-US" dirty="0" err="1">
                  <a:latin typeface="Helvetica" pitchFamily="2" charset="0"/>
                </a:rPr>
                <a:t>rN</a:t>
              </a:r>
              <a:endParaRPr lang="en-US" dirty="0">
                <a:latin typeface="Helvetica" pitchFamily="2" charset="0"/>
              </a:endParaRPr>
            </a:p>
            <a:p>
              <a:r>
                <a:rPr lang="en-US" dirty="0">
                  <a:latin typeface="Helvetica" pitchFamily="2" charset="0"/>
                </a:rPr>
                <a:t>Divide both sides by N</a:t>
              </a:r>
            </a:p>
            <a:p>
              <a:r>
                <a:rPr lang="en-US" dirty="0">
                  <a:latin typeface="Helvetica" pitchFamily="2" charset="0"/>
                </a:rPr>
                <a:t>Substitute K = -r/s</a:t>
              </a:r>
            </a:p>
            <a:p>
              <a:r>
                <a:rPr lang="en-US" dirty="0">
                  <a:latin typeface="Helvetica" pitchFamily="2" charset="0"/>
                </a:rPr>
                <a:t>Simplify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572E0D-6E28-ECED-247E-9B821F5FF145}"/>
                  </a:ext>
                </a:extLst>
              </p:cNvPr>
              <p:cNvSpPr/>
              <p:nvPr/>
            </p:nvSpPr>
            <p:spPr>
              <a:xfrm>
                <a:off x="501317" y="5167312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572E0D-6E28-ECED-247E-9B821F5FF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7" y="5167312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EFD737-EE67-40FB-B69F-D656DA5BEC5A}"/>
              </a:ext>
            </a:extLst>
          </p:cNvPr>
          <p:cNvCxnSpPr>
            <a:cxnSpLocks/>
          </p:cNvCxnSpPr>
          <p:nvPr/>
        </p:nvCxnSpPr>
        <p:spPr>
          <a:xfrm>
            <a:off x="3581402" y="3427516"/>
            <a:ext cx="0" cy="1477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ThePEG - Equation of the Month: Logistic growth">
            <a:extLst>
              <a:ext uri="{FF2B5EF4-FFF2-40B4-BE49-F238E27FC236}">
                <a16:creationId xmlns:a16="http://schemas.microsoft.com/office/drawing/2014/main" id="{319D3FF5-F571-9F5E-626B-9DF78DA7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89" y="1952780"/>
            <a:ext cx="5563896" cy="44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6AC71B-DA79-78DB-1373-020302428290}"/>
              </a:ext>
            </a:extLst>
          </p:cNvPr>
          <p:cNvSpPr/>
          <p:nvPr/>
        </p:nvSpPr>
        <p:spPr>
          <a:xfrm>
            <a:off x="9120250" y="4735995"/>
            <a:ext cx="487530" cy="3384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6F7D72-7E05-C1DC-EEA4-68CB72712AB9}"/>
              </a:ext>
            </a:extLst>
          </p:cNvPr>
          <p:cNvSpPr txBox="1"/>
          <p:nvPr/>
        </p:nvSpPr>
        <p:spPr>
          <a:xfrm>
            <a:off x="9482604" y="6642556"/>
            <a:ext cx="2709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www.geeksforgeeks.org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/logistic-population-growth/</a:t>
            </a:r>
          </a:p>
        </p:txBody>
      </p:sp>
    </p:spTree>
    <p:extLst>
      <p:ext uri="{BB962C8B-B14F-4D97-AF65-F5344CB8AC3E}">
        <p14:creationId xmlns:p14="http://schemas.microsoft.com/office/powerpoint/2010/main" val="294560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6A94AF-6F59-36A2-44C7-B56C10A8217E}"/>
              </a:ext>
            </a:extLst>
          </p:cNvPr>
          <p:cNvSpPr/>
          <p:nvPr/>
        </p:nvSpPr>
        <p:spPr>
          <a:xfrm>
            <a:off x="4748507" y="1690689"/>
            <a:ext cx="6522459" cy="48021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003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A different form of the logistic growth equation: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/>
              <p:nvPr/>
            </p:nvSpPr>
            <p:spPr>
              <a:xfrm>
                <a:off x="539644" y="5289091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Hint: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8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6B6D71-F629-A043-E599-B5BE6CBC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4" y="5289091"/>
                <a:ext cx="3475383" cy="1051430"/>
              </a:xfrm>
              <a:prstGeom prst="rect">
                <a:avLst/>
              </a:prstGeom>
              <a:blipFill>
                <a:blip r:embed="rId3"/>
                <a:stretch>
                  <a:fillRect t="-1190"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572E0D-6E28-ECED-247E-9B821F5FF145}"/>
                  </a:ext>
                </a:extLst>
              </p:cNvPr>
              <p:cNvSpPr/>
              <p:nvPr/>
            </p:nvSpPr>
            <p:spPr>
              <a:xfrm>
                <a:off x="498232" y="2134220"/>
                <a:ext cx="3475383" cy="10514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572E0D-6E28-ECED-247E-9B821F5FF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2" y="2134220"/>
                <a:ext cx="3475383" cy="1051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ThePEG - Equation of the Month: Logistic growth">
            <a:extLst>
              <a:ext uri="{FF2B5EF4-FFF2-40B4-BE49-F238E27FC236}">
                <a16:creationId xmlns:a16="http://schemas.microsoft.com/office/drawing/2014/main" id="{319D3FF5-F571-9F5E-626B-9DF78DA7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89" y="1952780"/>
            <a:ext cx="5563896" cy="44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6AC71B-DA79-78DB-1373-020302428290}"/>
              </a:ext>
            </a:extLst>
          </p:cNvPr>
          <p:cNvSpPr/>
          <p:nvPr/>
        </p:nvSpPr>
        <p:spPr>
          <a:xfrm>
            <a:off x="9120250" y="4735995"/>
            <a:ext cx="487530" cy="3384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6F7D72-7E05-C1DC-EEA4-68CB72712AB9}"/>
              </a:ext>
            </a:extLst>
          </p:cNvPr>
          <p:cNvSpPr txBox="1"/>
          <p:nvPr/>
        </p:nvSpPr>
        <p:spPr>
          <a:xfrm>
            <a:off x="9482604" y="6642556"/>
            <a:ext cx="2709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www.geeksforgeeks.org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/logistic-population-growth/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534175-AA8C-AA52-B691-3D93CDD35415}"/>
              </a:ext>
            </a:extLst>
          </p:cNvPr>
          <p:cNvSpPr/>
          <p:nvPr/>
        </p:nvSpPr>
        <p:spPr>
          <a:xfrm>
            <a:off x="5390189" y="2305878"/>
            <a:ext cx="493776" cy="320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62DEB-5C31-0131-EB14-6E96126F2047}"/>
                  </a:ext>
                </a:extLst>
              </p:cNvPr>
              <p:cNvSpPr txBox="1"/>
              <p:nvPr/>
            </p:nvSpPr>
            <p:spPr>
              <a:xfrm>
                <a:off x="2338876" y="3578642"/>
                <a:ext cx="6102626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62DEB-5C31-0131-EB14-6E96126F2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876" y="3578642"/>
                <a:ext cx="6102626" cy="793551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A8022A2-A761-7C71-C28B-14EE51F9B75B}"/>
              </a:ext>
            </a:extLst>
          </p:cNvPr>
          <p:cNvSpPr txBox="1"/>
          <p:nvPr/>
        </p:nvSpPr>
        <p:spPr>
          <a:xfrm>
            <a:off x="498232" y="3237764"/>
            <a:ext cx="3558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slope of the red line? What is the x-intercept?</a:t>
            </a:r>
          </a:p>
        </p:txBody>
      </p:sp>
    </p:spTree>
    <p:extLst>
      <p:ext uri="{BB962C8B-B14F-4D97-AF65-F5344CB8AC3E}">
        <p14:creationId xmlns:p14="http://schemas.microsoft.com/office/powerpoint/2010/main" val="293887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Learning 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Make predictions on how an environmental variable will affect population growth</a:t>
            </a:r>
          </a:p>
          <a:p>
            <a:pPr marL="514350" indent="-514350">
              <a:buAutoNum type="arabicPeriod"/>
            </a:pPr>
            <a:r>
              <a:rPr lang="en-US" dirty="0">
                <a:latin typeface="Helvetica" pitchFamily="2" charset="0"/>
              </a:rPr>
              <a:t>Set-up an experiment to test for differences in population growth rate and carrying capacities for the growth of a freshwater plant under different 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99273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Analyzing your data: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524272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8494294" y="0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015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524272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8494294" y="0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65442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524272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8494294" y="0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3309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524272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8494294" y="0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6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524272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8494294" y="0"/>
            <a:ext cx="68178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260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23B-32A2-9765-8885-0994491B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is </a:t>
            </a:r>
            <a:r>
              <a:rPr lang="en-US" i="1" dirty="0">
                <a:latin typeface="Helvetica" pitchFamily="2" charset="0"/>
              </a:rPr>
              <a:t>Lemna?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B66-7C99-D5AF-5D50-89BCC55E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9253" cy="4351338"/>
          </a:xfrm>
        </p:spPr>
        <p:txBody>
          <a:bodyPr>
            <a:normAutofit/>
          </a:bodyPr>
          <a:lstStyle/>
          <a:p>
            <a:r>
              <a:rPr lang="en-US" i="1" dirty="0">
                <a:latin typeface="Helvetica" pitchFamily="2" charset="0"/>
              </a:rPr>
              <a:t>Lemna minor</a:t>
            </a:r>
          </a:p>
          <a:p>
            <a:r>
              <a:rPr lang="en-US" dirty="0">
                <a:latin typeface="Helvetica" pitchFamily="2" charset="0"/>
              </a:rPr>
              <a:t>Also called common duckweed or lesser duckweed</a:t>
            </a:r>
          </a:p>
          <a:p>
            <a:r>
              <a:rPr lang="en-US" dirty="0">
                <a:latin typeface="Helvetica" pitchFamily="2" charset="0"/>
              </a:rPr>
              <a:t>Common freshwater aquatic plant</a:t>
            </a:r>
          </a:p>
          <a:p>
            <a:r>
              <a:rPr lang="en-US" dirty="0">
                <a:latin typeface="Helvetica" pitchFamily="2" charset="0"/>
              </a:rPr>
              <a:t>Used for bioremediation, as livestock feed, as biofuel, in ecotoxicology studies, as an aquarium plant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 Made A Portal For My Rainbow Betta - YouTube">
            <a:extLst>
              <a:ext uri="{FF2B5EF4-FFF2-40B4-BE49-F238E27FC236}">
                <a16:creationId xmlns:a16="http://schemas.microsoft.com/office/drawing/2014/main" id="{4AE8AC41-7C44-50C9-12E5-D68050DB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21" y="3877378"/>
            <a:ext cx="4411579" cy="2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s | Free Full-Text | Sixth International Conference on Duckweed  Research and Applications Presents Lemnaceae as a Model Plant System in the  Genomics and Postgenomics Era">
            <a:extLst>
              <a:ext uri="{FF2B5EF4-FFF2-40B4-BE49-F238E27FC236}">
                <a16:creationId xmlns:a16="http://schemas.microsoft.com/office/drawing/2014/main" id="{015C707C-DD92-3DDD-CB20-16713694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b="8944"/>
          <a:stretch/>
        </p:blipFill>
        <p:spPr bwMode="auto">
          <a:xfrm>
            <a:off x="5887453" y="681037"/>
            <a:ext cx="3995063" cy="29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9BF59-31C2-6B38-A5C3-8F3EF82CC5AC}"/>
              </a:ext>
            </a:extLst>
          </p:cNvPr>
          <p:cNvSpPr txBox="1"/>
          <p:nvPr/>
        </p:nvSpPr>
        <p:spPr>
          <a:xfrm>
            <a:off x="6942221" y="614344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=hZDr0OuiVcQ&amp;ab_channel=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AquariumInfo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BF5E6-0706-AC86-3599-3CE4E77841DA}"/>
              </a:ext>
            </a:extLst>
          </p:cNvPr>
          <p:cNvSpPr txBox="1"/>
          <p:nvPr/>
        </p:nvSpPr>
        <p:spPr>
          <a:xfrm>
            <a:off x="5812038" y="661672"/>
            <a:ext cx="6497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www.mdpi.com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/2223-7747/12/11/2134</a:t>
            </a:r>
          </a:p>
        </p:txBody>
      </p:sp>
    </p:spTree>
    <p:extLst>
      <p:ext uri="{BB962C8B-B14F-4D97-AF65-F5344CB8AC3E}">
        <p14:creationId xmlns:p14="http://schemas.microsoft.com/office/powerpoint/2010/main" val="109223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2050" name="Picture 2" descr="Duckweed Growth Rate Experiment - (2 Weeks) - YouTube">
            <a:extLst>
              <a:ext uri="{FF2B5EF4-FFF2-40B4-BE49-F238E27FC236}">
                <a16:creationId xmlns:a16="http://schemas.microsoft.com/office/drawing/2014/main" id="{D0E2C7D9-90AA-2B51-8413-9CC7F686F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t="7858" r="1319" b="6863"/>
          <a:stretch/>
        </p:blipFill>
        <p:spPr bwMode="auto">
          <a:xfrm>
            <a:off x="6744923" y="333728"/>
            <a:ext cx="4741224" cy="23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ence of the Seasons: Simple plant has place in complex web | The Mouth  of The Kenai">
            <a:extLst>
              <a:ext uri="{FF2B5EF4-FFF2-40B4-BE49-F238E27FC236}">
                <a16:creationId xmlns:a16="http://schemas.microsoft.com/office/drawing/2014/main" id="{EE8F7DB7-DCFF-8212-A433-C24E82AE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36" y="3096128"/>
            <a:ext cx="3178175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5431036" y="6174770"/>
            <a:ext cx="7154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-seasons-simple-plant-has-place-in-complex-web/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5467-60DB-E917-F76C-D414C91CA457}"/>
              </a:ext>
            </a:extLst>
          </p:cNvPr>
          <p:cNvSpPr txBox="1"/>
          <p:nvPr/>
        </p:nvSpPr>
        <p:spPr>
          <a:xfrm>
            <a:off x="10059143" y="1890895"/>
            <a:ext cx="1196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https://www.youtube.com/watch?v=EGVtRANdgkw&amp;ab_channel=AquariumPlantLab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1-4 leaves (thalli) per plant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1 single root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As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grows, each plant adds leaves and then divides to form multiple plants</a:t>
            </a:r>
          </a:p>
        </p:txBody>
      </p:sp>
    </p:spTree>
    <p:extLst>
      <p:ext uri="{BB962C8B-B14F-4D97-AF65-F5344CB8AC3E}">
        <p14:creationId xmlns:p14="http://schemas.microsoft.com/office/powerpoint/2010/main" val="267417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57559" y="667785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=ypvraB3lNVY&amp;ab_channel=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giphy (1).mp4">
            <a:hlinkClick r:id="" action="ppaction://media"/>
            <a:extLst>
              <a:ext uri="{FF2B5EF4-FFF2-40B4-BE49-F238E27FC236}">
                <a16:creationId xmlns:a16="http://schemas.microsoft.com/office/drawing/2014/main" id="{15B7FB7A-551E-3C34-407E-2E4D4F91A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559" y="1252621"/>
            <a:ext cx="8108966" cy="54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How does </a:t>
            </a:r>
            <a:r>
              <a:rPr lang="en-US" sz="4000" i="1" dirty="0">
                <a:latin typeface="Helvetica" pitchFamily="2" charset="0"/>
              </a:rPr>
              <a:t>Lemna</a:t>
            </a:r>
            <a:r>
              <a:rPr lang="en-US" sz="4000" dirty="0">
                <a:latin typeface="Helvetica" pitchFamily="2" charset="0"/>
              </a:rPr>
              <a:t> grow?</a:t>
            </a:r>
          </a:p>
        </p:txBody>
      </p:sp>
      <p:pic>
        <p:nvPicPr>
          <p:cNvPr id="4" name="giphy.mp4">
            <a:hlinkClick r:id="" action="ppaction://media"/>
            <a:extLst>
              <a:ext uri="{FF2B5EF4-FFF2-40B4-BE49-F238E27FC236}">
                <a16:creationId xmlns:a16="http://schemas.microsoft.com/office/drawing/2014/main" id="{9C1D07FD-1DE9-EE98-2D2B-592C0307C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921" y="1238452"/>
            <a:ext cx="8106158" cy="5404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42E90-A04F-E776-439D-9F73E7B34513}"/>
              </a:ext>
            </a:extLst>
          </p:cNvPr>
          <p:cNvSpPr txBox="1"/>
          <p:nvPr/>
        </p:nvSpPr>
        <p:spPr>
          <a:xfrm>
            <a:off x="2042921" y="66457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www.youtube.com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watch?v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</a:rPr>
              <a:t>=U0f4n8zRg14&amp;ab_channel=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</a:rPr>
              <a:t>Ran.glacialis</a:t>
            </a:r>
            <a:endParaRPr lang="en-US" sz="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Today’s lab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90688"/>
            <a:ext cx="448152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You will be measuring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population growth by counting the number of individuals over time under different conditions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Counting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every 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  1-2 days for 3 weeks</a:t>
            </a: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FBF0E0-69C9-E320-8C05-0249E6D01873}"/>
              </a:ext>
            </a:extLst>
          </p:cNvPr>
          <p:cNvGrpSpPr/>
          <p:nvPr/>
        </p:nvGrpSpPr>
        <p:grpSpPr>
          <a:xfrm>
            <a:off x="5037221" y="1194189"/>
            <a:ext cx="7154779" cy="4812192"/>
            <a:chOff x="5037221" y="1194189"/>
            <a:chExt cx="7154779" cy="48121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B76AF8-5B27-A2E7-674C-5DF6BB89774C}"/>
                </a:ext>
              </a:extLst>
            </p:cNvPr>
            <p:cNvSpPr/>
            <p:nvPr/>
          </p:nvSpPr>
          <p:spPr>
            <a:xfrm>
              <a:off x="5085348" y="1194189"/>
              <a:ext cx="6817894" cy="47734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559EED-E647-A518-4FA6-3EE8279F6BAD}"/>
                </a:ext>
              </a:extLst>
            </p:cNvPr>
            <p:cNvSpPr txBox="1"/>
            <p:nvPr/>
          </p:nvSpPr>
          <p:spPr>
            <a:xfrm>
              <a:off x="5037221" y="5790937"/>
              <a:ext cx="71547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2">
                      <a:lumMod val="50000"/>
                    </a:schemeClr>
                  </a:solidFill>
                </a:rPr>
                <a:t>serc.carleton.edu</a:t>
              </a:r>
              <a:r>
                <a:rPr lang="en-US" sz="800" dirty="0">
                  <a:solidFill>
                    <a:schemeClr val="tx2">
                      <a:lumMod val="50000"/>
                    </a:schemeClr>
                  </a:solidFill>
                </a:rPr>
                <a:t>/details/images/56878.html</a:t>
              </a:r>
            </a:p>
          </p:txBody>
        </p:sp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82BC5F41-E90D-5AD2-2690-4EAC63B53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877" y="1478316"/>
              <a:ext cx="6502833" cy="435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F705FC-A7B6-08F6-F449-D970C3E4716A}"/>
                </a:ext>
              </a:extLst>
            </p:cNvPr>
            <p:cNvSpPr/>
            <p:nvPr/>
          </p:nvSpPr>
          <p:spPr>
            <a:xfrm>
              <a:off x="8686800" y="3428999"/>
              <a:ext cx="243840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F5B301-9054-AC79-F676-21D3968B1643}"/>
                </a:ext>
              </a:extLst>
            </p:cNvPr>
            <p:cNvSpPr/>
            <p:nvPr/>
          </p:nvSpPr>
          <p:spPr>
            <a:xfrm>
              <a:off x="6176210" y="2023531"/>
              <a:ext cx="1268530" cy="411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8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E12-DAE7-6A89-C827-E2C72268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Collecting Data: Parts of </a:t>
            </a:r>
            <a:r>
              <a:rPr lang="en-US" sz="4000" i="1" dirty="0">
                <a:latin typeface="Helvetica" pitchFamily="2" charset="0"/>
              </a:rPr>
              <a:t>Lemna</a:t>
            </a:r>
            <a:endParaRPr lang="en-US" sz="40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59EED-E647-A518-4FA6-3EE8279F6BAD}"/>
              </a:ext>
            </a:extLst>
          </p:cNvPr>
          <p:cNvSpPr txBox="1"/>
          <p:nvPr/>
        </p:nvSpPr>
        <p:spPr>
          <a:xfrm>
            <a:off x="8774311" y="6484536"/>
            <a:ext cx="715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https://redoubtreporter.wordpress.com/2010/11/03/science-of-the</a:t>
            </a: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-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326AC-DA4C-2562-71FB-C16CBC31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81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 ‘leaves’ on </a:t>
            </a:r>
            <a:r>
              <a:rPr lang="en-US" i="1" dirty="0">
                <a:latin typeface="Helvetica" pitchFamily="2" charset="0"/>
              </a:rPr>
              <a:t>Lemna </a:t>
            </a:r>
            <a:r>
              <a:rPr lang="en-US" dirty="0">
                <a:latin typeface="Helvetica" pitchFamily="2" charset="0"/>
              </a:rPr>
              <a:t>are called thalli (singular: thallus)</a:t>
            </a:r>
          </a:p>
        </p:txBody>
      </p:sp>
      <p:pic>
        <p:nvPicPr>
          <p:cNvPr id="18434" name="Picture 2" descr="Lemna perpusilla (minute duckweed): Go Botany">
            <a:extLst>
              <a:ext uri="{FF2B5EF4-FFF2-40B4-BE49-F238E27FC236}">
                <a16:creationId xmlns:a16="http://schemas.microsoft.com/office/drawing/2014/main" id="{1E7F29FC-EF68-07A3-C496-7959633A7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16" y="728468"/>
            <a:ext cx="419126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C6BC1A-EE9D-2003-E95D-0A0C97A8C263}"/>
              </a:ext>
            </a:extLst>
          </p:cNvPr>
          <p:cNvGrpSpPr/>
          <p:nvPr/>
        </p:nvGrpSpPr>
        <p:grpSpPr>
          <a:xfrm>
            <a:off x="4763814" y="3025151"/>
            <a:ext cx="2664372" cy="2870629"/>
            <a:chOff x="5265683" y="3258903"/>
            <a:chExt cx="2664372" cy="2870629"/>
          </a:xfrm>
        </p:grpSpPr>
        <p:pic>
          <p:nvPicPr>
            <p:cNvPr id="18436" name="Picture 4" descr="Lemna perpusilla (minute duckweed): Go Botany">
              <a:extLst>
                <a:ext uri="{FF2B5EF4-FFF2-40B4-BE49-F238E27FC236}">
                  <a16:creationId xmlns:a16="http://schemas.microsoft.com/office/drawing/2014/main" id="{15D60A9C-02E6-E989-0778-CA46D7EDF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9" r="8393" b="6532"/>
            <a:stretch/>
          </p:blipFill>
          <p:spPr bwMode="auto">
            <a:xfrm>
              <a:off x="5265683" y="3258903"/>
              <a:ext cx="2664372" cy="287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64F5D1-3E7E-AB1D-9E7D-B387577A5125}"/>
                </a:ext>
              </a:extLst>
            </p:cNvPr>
            <p:cNvSpPr/>
            <p:nvPr/>
          </p:nvSpPr>
          <p:spPr>
            <a:xfrm>
              <a:off x="5272214" y="4928840"/>
              <a:ext cx="823786" cy="3791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4ADD04-96A4-133A-6DF4-DA8561A6D78F}"/>
                </a:ext>
              </a:extLst>
            </p:cNvPr>
            <p:cNvSpPr/>
            <p:nvPr/>
          </p:nvSpPr>
          <p:spPr>
            <a:xfrm>
              <a:off x="5272214" y="5150046"/>
              <a:ext cx="227249" cy="6825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B10B55-B64D-22AF-49F6-483175B40AFC}"/>
                </a:ext>
              </a:extLst>
            </p:cNvPr>
            <p:cNvSpPr/>
            <p:nvPr/>
          </p:nvSpPr>
          <p:spPr>
            <a:xfrm>
              <a:off x="5669475" y="5788272"/>
              <a:ext cx="1023064" cy="263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7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BB7A-0BA3-ED17-0152-95B30A02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your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7B73-0D91-1227-8FA5-B34A4ACE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group will be designing an experiment to ask a couple questions:</a:t>
            </a:r>
          </a:p>
          <a:p>
            <a:pPr lvl="1"/>
            <a:r>
              <a:rPr lang="en-US" dirty="0"/>
              <a:t>1. Does </a:t>
            </a:r>
            <a:r>
              <a:rPr lang="en-US" i="1" dirty="0"/>
              <a:t>Lemna minor </a:t>
            </a:r>
            <a:r>
              <a:rPr lang="en-US" dirty="0"/>
              <a:t>grow exponentially or logistically?</a:t>
            </a:r>
          </a:p>
          <a:p>
            <a:pPr lvl="1"/>
            <a:r>
              <a:rPr lang="en-US" dirty="0"/>
              <a:t>2. Do environmental variables affect the growth rate and carrying capacity (if applicable) of </a:t>
            </a:r>
            <a:r>
              <a:rPr lang="en-US" i="1" dirty="0"/>
              <a:t>Lemna minor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You can have up to 15 experimental replicates</a:t>
            </a:r>
          </a:p>
          <a:p>
            <a:pPr lvl="1"/>
            <a:r>
              <a:rPr lang="en-US" dirty="0"/>
              <a:t>Recommended designs:</a:t>
            </a:r>
          </a:p>
          <a:p>
            <a:pPr lvl="1"/>
            <a:r>
              <a:rPr lang="en-US" dirty="0"/>
              <a:t>3 treatments with 5 replicates each</a:t>
            </a:r>
          </a:p>
          <a:p>
            <a:pPr lvl="1"/>
            <a:r>
              <a:rPr lang="en-US" dirty="0"/>
              <a:t>5 treatments with 3 replicates each</a:t>
            </a:r>
          </a:p>
        </p:txBody>
      </p:sp>
    </p:spTree>
    <p:extLst>
      <p:ext uri="{BB962C8B-B14F-4D97-AF65-F5344CB8AC3E}">
        <p14:creationId xmlns:p14="http://schemas.microsoft.com/office/powerpoint/2010/main" val="320318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10312</TotalTime>
  <Words>1128</Words>
  <Application>Microsoft Macintosh PowerPoint</Application>
  <PresentationFormat>Widescreen</PresentationFormat>
  <Paragraphs>163</Paragraphs>
  <Slides>24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Office Theme</vt:lpstr>
      <vt:lpstr>Lemna population growth!</vt:lpstr>
      <vt:lpstr>Learning objectives for today</vt:lpstr>
      <vt:lpstr>What is Lemna?</vt:lpstr>
      <vt:lpstr>How does Lemna grow?</vt:lpstr>
      <vt:lpstr>How does Lemna grow?</vt:lpstr>
      <vt:lpstr>How does Lemna grow?</vt:lpstr>
      <vt:lpstr>Today’s lab</vt:lpstr>
      <vt:lpstr>Collecting Data: Parts of Lemna</vt:lpstr>
      <vt:lpstr>Designing your experiment</vt:lpstr>
      <vt:lpstr>What plants need to grow review</vt:lpstr>
      <vt:lpstr>What plants need to grow review</vt:lpstr>
      <vt:lpstr>In your groups:</vt:lpstr>
      <vt:lpstr>Collecting and analyzing data</vt:lpstr>
      <vt:lpstr>Collecting Data:</vt:lpstr>
      <vt:lpstr>Analyzing data</vt:lpstr>
      <vt:lpstr>Population growth review</vt:lpstr>
      <vt:lpstr>Population growth review</vt:lpstr>
      <vt:lpstr>A different form of the logistic growth equation:</vt:lpstr>
      <vt:lpstr>A different form of the logistic growth equation:</vt:lpstr>
      <vt:lpstr>Analyzing your data:</vt:lpstr>
      <vt:lpstr>?</vt:lpstr>
      <vt:lpstr>?</vt:lpstr>
      <vt:lpstr>?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Lemna population growth!</dc:title>
  <dc:creator>Katie Schroeder</dc:creator>
  <cp:lastModifiedBy>Katie Schroeder</cp:lastModifiedBy>
  <cp:revision>4</cp:revision>
  <dcterms:created xsi:type="dcterms:W3CDTF">2023-10-03T15:11:46Z</dcterms:created>
  <dcterms:modified xsi:type="dcterms:W3CDTF">2023-11-14T21:13:56Z</dcterms:modified>
</cp:coreProperties>
</file>